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Dela Gothic One"/>
      <p:regular r:id="rId17"/>
    </p:embeddedFont>
    <p:embeddedFont>
      <p:font typeface="Dela Gothic One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5-1.png>
</file>

<file path=ppt/media/image-6-1.png>
</file>

<file path=ppt/media/image-7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90988" y="525185"/>
            <a:ext cx="10248305" cy="393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Electronic Sales Performance Dashboard (2017-2023)</a:t>
            </a:r>
            <a:endParaRPr lang="en-US" sz="2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8624" y="1157883"/>
            <a:ext cx="9091493" cy="62204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18624" y="7512844"/>
            <a:ext cx="1379315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Data-Driven Insights for Business Decisions</a:t>
            </a:r>
            <a:endParaRPr lang="en-US" sz="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688544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Business Recommendations &amp; Next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547229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Based on the dashboard insights, we propose actionable recommendations for growth and risk mitigation, along with future enhancements for the dashboard.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700945"/>
            <a:ext cx="322778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Suggested Actions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527375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Optimise inventory based on category performance.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69618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marketing efforts to emerging categories.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611862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 contingency plans for market disruptions.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4700945"/>
            <a:ext cx="373403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87139" y="527375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Integrate customer feedback data.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7139" y="569618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 predictive analytics for sales forecasting.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7139" y="611862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Expand to include regional sales performance.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59211"/>
            <a:ext cx="674965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Executive Summary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405188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presentation outlines a comprehensive dashboard design for electronic sales data from 2017-2023, providing key findings at a glance to support strategic business decisions.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4342328"/>
            <a:ext cx="4226838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82504" y="4566523"/>
            <a:ext cx="321040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Sales Volume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982504" y="5052655"/>
            <a:ext cx="377844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Overall sales performance over the period.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5201722" y="4342328"/>
            <a:ext cx="4226838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25916" y="45665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Growth Trends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25916" y="5052655"/>
            <a:ext cx="377844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Identification of key periods of growth and decline.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9645134" y="4342328"/>
            <a:ext cx="4226957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69329" y="4566523"/>
            <a:ext cx="365938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Performance Periods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69329" y="5052655"/>
            <a:ext cx="377856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Highlighting best and worst performing months/years.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1958" y="332184"/>
            <a:ext cx="3876675" cy="396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Dashboard Overview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421958" y="969883"/>
            <a:ext cx="1378648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dashboard integrates various components to offer a holistic view of electronic sales performance, ensuring data is easily accessible and actionable.</a:t>
            </a:r>
            <a:endParaRPr lang="en-US" sz="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1958" y="1298377"/>
            <a:ext cx="9164479" cy="627042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21958" y="7704415"/>
            <a:ext cx="1378648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 features interactive elements for detailed analysis and a consistent dark theme for optimal visibility.</a:t>
            </a:r>
            <a:endParaRPr lang="en-US" sz="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51761"/>
            <a:ext cx="1194363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Performance Indicators (KPIs)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189773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dashboard prominently displays critical KPIs, offering immediate insights into sales health and performance drivers.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2596396"/>
            <a:ext cx="3075384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₹1.2M</a:t>
            </a:r>
            <a:endParaRPr lang="en-US" sz="5600" dirty="0"/>
          </a:p>
        </p:txBody>
      </p:sp>
      <p:sp>
        <p:nvSpPr>
          <p:cNvPr id="5" name="Text 3"/>
          <p:cNvSpPr/>
          <p:nvPr/>
        </p:nvSpPr>
        <p:spPr>
          <a:xfrm>
            <a:off x="870585" y="358199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Sales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309" y="4068128"/>
            <a:ext cx="307538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Sum of all sales transactions.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4104442" y="2596396"/>
            <a:ext cx="3075384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+15%</a:t>
            </a:r>
            <a:endParaRPr lang="en-US" sz="5600" dirty="0"/>
          </a:p>
        </p:txBody>
      </p:sp>
      <p:sp>
        <p:nvSpPr>
          <p:cNvPr id="8" name="Text 6"/>
          <p:cNvSpPr/>
          <p:nvPr/>
        </p:nvSpPr>
        <p:spPr>
          <a:xfrm>
            <a:off x="4216718" y="358199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YoY Growth Rate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4104442" y="4068128"/>
            <a:ext cx="30753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Percentage change from the previous year.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450574" y="2596396"/>
            <a:ext cx="3075384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₹100K</a:t>
            </a:r>
            <a:endParaRPr lang="en-US" sz="5600" dirty="0"/>
          </a:p>
        </p:txBody>
      </p:sp>
      <p:sp>
        <p:nvSpPr>
          <p:cNvPr id="11" name="Text 9"/>
          <p:cNvSpPr/>
          <p:nvPr/>
        </p:nvSpPr>
        <p:spPr>
          <a:xfrm>
            <a:off x="7450574" y="3581995"/>
            <a:ext cx="307538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Avg. Monthly Sales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50574" y="4424363"/>
            <a:ext cx="30753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sales volume per month.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10796707" y="2596396"/>
            <a:ext cx="3075384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Dec</a:t>
            </a:r>
            <a:endParaRPr lang="en-US" sz="5600" dirty="0"/>
          </a:p>
        </p:txBody>
      </p:sp>
      <p:sp>
        <p:nvSpPr>
          <p:cNvPr id="14" name="Text 12"/>
          <p:cNvSpPr/>
          <p:nvPr/>
        </p:nvSpPr>
        <p:spPr>
          <a:xfrm>
            <a:off x="10908983" y="358199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Best Month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796707" y="4068128"/>
            <a:ext cx="307538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Month with the highest sales.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5777508" y="5659279"/>
            <a:ext cx="3075384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Apr</a:t>
            </a:r>
            <a:endParaRPr lang="en-US" sz="5600" dirty="0"/>
          </a:p>
        </p:txBody>
      </p:sp>
      <p:sp>
        <p:nvSpPr>
          <p:cNvPr id="17" name="Text 15"/>
          <p:cNvSpPr/>
          <p:nvPr/>
        </p:nvSpPr>
        <p:spPr>
          <a:xfrm>
            <a:off x="5889784" y="66448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Worst Month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5777508" y="7131010"/>
            <a:ext cx="307538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Month with the lowest sales.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348" y="388382"/>
            <a:ext cx="4687372" cy="464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Sales Trend Analysis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494348" y="1135380"/>
            <a:ext cx="13641705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line chart visualises monthly sales trends, allowing users to toggle between yearly and quarterly views. This helps identify patterns and anomalies over time.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4348" y="1520071"/>
            <a:ext cx="13641705" cy="76392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94348" y="9318188"/>
            <a:ext cx="13641705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chart highlights the significant impact of COVID-19 during April-May 2020, followed by a recovery period.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348" y="388382"/>
            <a:ext cx="6962180" cy="464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Product Category Performance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494348" y="1135380"/>
            <a:ext cx="13641705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stacked column chart illustrates the contribution of each product category (2W, 3W, 4W, BUS) to overall sales, with percentage breakdowns.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4348" y="1520071"/>
            <a:ext cx="13641705" cy="7215426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320790" y="8735497"/>
            <a:ext cx="141208" cy="141208"/>
          </a:xfrm>
          <a:prstGeom prst="roundRect">
            <a:avLst>
              <a:gd name="adj" fmla="val 12951"/>
            </a:avLst>
          </a:prstGeom>
          <a:solidFill>
            <a:srgbClr val="C41313"/>
          </a:solidFill>
          <a:ln/>
        </p:spPr>
      </p:sp>
      <p:sp>
        <p:nvSpPr>
          <p:cNvPr id="6" name="Text 3"/>
          <p:cNvSpPr/>
          <p:nvPr/>
        </p:nvSpPr>
        <p:spPr>
          <a:xfrm>
            <a:off x="6522958" y="8735497"/>
            <a:ext cx="716042" cy="141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2022 Sales</a:t>
            </a:r>
            <a:endParaRPr lang="en-US" sz="1100" dirty="0"/>
          </a:p>
        </p:txBody>
      </p:sp>
      <p:sp>
        <p:nvSpPr>
          <p:cNvPr id="7" name="Shape 4"/>
          <p:cNvSpPr/>
          <p:nvPr/>
        </p:nvSpPr>
        <p:spPr>
          <a:xfrm>
            <a:off x="7391400" y="8735497"/>
            <a:ext cx="141208" cy="141208"/>
          </a:xfrm>
          <a:prstGeom prst="roundRect">
            <a:avLst>
              <a:gd name="adj" fmla="val 12951"/>
            </a:avLst>
          </a:prstGeom>
          <a:solidFill>
            <a:srgbClr val="F16C6C"/>
          </a:solidFill>
          <a:ln/>
        </p:spPr>
      </p:sp>
      <p:sp>
        <p:nvSpPr>
          <p:cNvPr id="8" name="Text 5"/>
          <p:cNvSpPr/>
          <p:nvPr/>
        </p:nvSpPr>
        <p:spPr>
          <a:xfrm>
            <a:off x="7593568" y="8735497"/>
            <a:ext cx="718185" cy="141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2023 Sales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494348" y="9318188"/>
            <a:ext cx="13641705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Insights reveal dominant categories like 3W and emerging trends such as 2W growth in recent years.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348" y="388382"/>
            <a:ext cx="6270665" cy="464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Year-over-Year Comparison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494348" y="1135380"/>
            <a:ext cx="13641705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section provides a side-by-side comparison of annual sales totals with growth rate indicators, offering clear insights into business expansion.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4348" y="1520071"/>
            <a:ext cx="13641705" cy="76392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94348" y="9318188"/>
            <a:ext cx="13641705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takeaways highlight periods of significant growth and the overall trajectory of the business.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06642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COVID Impact Analysis (April-May 2020)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565327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dedicated analysis focuses on the severe impact of the COVID-19 pandemic on sales during April-May 2020, detailing the percentage drop and recovery timeline.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4502468"/>
            <a:ext cx="4226838" cy="2020372"/>
          </a:xfrm>
          <a:prstGeom prst="roundRect">
            <a:avLst>
              <a:gd name="adj" fmla="val 7241"/>
            </a:avLst>
          </a:prstGeom>
          <a:solidFill>
            <a:srgbClr val="0A0A0A">
              <a:alpha val="95000"/>
            </a:srgbClr>
          </a:solidFill>
          <a:ln w="30480">
            <a:solidFill>
              <a:srgbClr val="8D2424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27829" y="4502468"/>
            <a:ext cx="121920" cy="2020372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</p:sp>
      <p:sp>
        <p:nvSpPr>
          <p:cNvPr id="6" name="Text 4"/>
          <p:cNvSpPr/>
          <p:nvPr/>
        </p:nvSpPr>
        <p:spPr>
          <a:xfrm>
            <a:off x="1096804" y="474952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Significant Drop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96804" y="5235654"/>
            <a:ext cx="364128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Sales experienced a substantial decline during the initial lockdown period.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5201722" y="4502468"/>
            <a:ext cx="4226838" cy="2020372"/>
          </a:xfrm>
          <a:prstGeom prst="roundRect">
            <a:avLst>
              <a:gd name="adj" fmla="val 7241"/>
            </a:avLst>
          </a:prstGeom>
          <a:solidFill>
            <a:srgbClr val="0A0A0A">
              <a:alpha val="95000"/>
            </a:srgbClr>
          </a:solidFill>
          <a:ln w="30480">
            <a:solidFill>
              <a:srgbClr val="8D242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71242" y="4502468"/>
            <a:ext cx="121920" cy="2020372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</p:sp>
      <p:sp>
        <p:nvSpPr>
          <p:cNvPr id="10" name="Text 8"/>
          <p:cNvSpPr/>
          <p:nvPr/>
        </p:nvSpPr>
        <p:spPr>
          <a:xfrm>
            <a:off x="5540216" y="4749522"/>
            <a:ext cx="311288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Recovery Timeline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40216" y="5235654"/>
            <a:ext cx="364128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Tracking the gradual rebound in sales post-lockdown.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9645134" y="4502468"/>
            <a:ext cx="4226957" cy="2020372"/>
          </a:xfrm>
          <a:prstGeom prst="roundRect">
            <a:avLst>
              <a:gd name="adj" fmla="val 7241"/>
            </a:avLst>
          </a:prstGeom>
          <a:solidFill>
            <a:srgbClr val="0A0A0A">
              <a:alpha val="95000"/>
            </a:srgbClr>
          </a:solidFill>
          <a:ln w="30480">
            <a:solidFill>
              <a:srgbClr val="8D2424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14654" y="4502468"/>
            <a:ext cx="121920" cy="2020372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</p:sp>
      <p:sp>
        <p:nvSpPr>
          <p:cNvPr id="14" name="Text 12"/>
          <p:cNvSpPr/>
          <p:nvPr/>
        </p:nvSpPr>
        <p:spPr>
          <a:xfrm>
            <a:off x="9983629" y="4749522"/>
            <a:ext cx="292107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Lessons Learned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3629" y="5235654"/>
            <a:ext cx="36414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Insights gained for future crisis management and business resilience.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833563"/>
            <a:ext cx="1175146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Recent Performance (2022-2023)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97953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 in-depth look at current year trends, comparing performance with previous years and projecting future growth.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3569970"/>
            <a:ext cx="4371261" cy="8665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4884" y="465308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Current Trends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5139214"/>
            <a:ext cx="393811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Analysis of sales patterns and market shifts in 2022-2023.</a:t>
            </a:r>
            <a:endParaRPr lang="en-US" sz="17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9570" y="3569970"/>
            <a:ext cx="4371261" cy="8665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46144" y="4653082"/>
            <a:ext cx="382238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Historical Comparison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46144" y="5139214"/>
            <a:ext cx="393811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Benchmarking against prior years to identify sustained growth or new challenges.</a:t>
            </a:r>
            <a:endParaRPr lang="en-US" sz="17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0830" y="3569970"/>
            <a:ext cx="4371261" cy="86653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7405" y="4653082"/>
            <a:ext cx="324314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Growth Projections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7405" y="5139214"/>
            <a:ext cx="393811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Forecasting future sales based on current momentum and market conditions.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2025-08-10T09:10:00Z</dcterms:created>
  <dcterms:modified xsi:type="dcterms:W3CDTF">2025-08-10T09:10:00Z</dcterms:modified>
</cp:coreProperties>
</file>